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anose="00000500000000000000" pitchFamily="2" charset="0"/>
      <p:regular r:id="rId11"/>
      <p:bold r:id="rId12"/>
      <p:boldItalic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1263" autoAdjust="0"/>
  </p:normalViewPr>
  <p:slideViewPr>
    <p:cSldViewPr snapToGrid="0" snapToObjects="1">
      <p:cViewPr varScale="1">
        <p:scale>
          <a:sx n="48" d="100"/>
          <a:sy n="48" d="100"/>
        </p:scale>
        <p:origin x="264"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presProps" Target="presProps.xml"/></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游明朝" panose="02020400000000000000" pitchFamily="18" charset="-128"/>
              </a:rPr>
              <a:t>Today we'll be talking about the importance of describing novelty in research articles in the field of computer science. Describing novelty is a way to highlight the significance and originality of the research you're conducting. So, what exactly is novelty? Novelty refers to the extent to which the research presents new insights or advances existing knowledge in the field.</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游明朝" panose="02020400000000000000" pitchFamily="18" charset="-128"/>
              </a:rPr>
              <a:t>Now, let's take a closer look at the different categories of novelty claims. There are four main categories that researchers can make in the introduction of their articles: conceptual, methodological, empirical, and theoretical novelty. Conceptual novelty refers to the introduction of new ideas or concepts to the field. For example, a new algorithm or a new approach to solve a problem. Methodological novelty refers to the introduction of a new methodology or technique to the field. For example, a new experimental design or a new simulation model. Empirical novelty refers to the introduction of new empirical evidence or data to the field. For example, presenting new findings from a dataset or a new case study. Theoretical novelty refers to the introduction of a new theoretical framework or perspective to the field. For example, proposing a new theory or a new hypothesis.</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游明朝" panose="02020400000000000000" pitchFamily="18" charset="-128"/>
              </a:rPr>
              <a:t>Let's look at some examples of novelty claims in computer science to get a better understanding of these categories. Conceptual novelty: A machine learning algorithm that combines deep neural networks with graph theory to improve the accuracy of predicting protein-protein interactions. Methodological novelty: A simulation-based optimization approach that integrates agent-based modeling and evolutionary algorithms to improve the efficiency of supply chain management. Empirical novelty: Novel empirical evidence on the impact of gamification on student engagement in online learning environments. Theoretical novelty: A novel theoretical framework for understanding the relationship between social media use and mental health outcomes among adolescents.</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游明朝" panose="02020400000000000000" pitchFamily="18" charset="-128"/>
              </a:rPr>
              <a:t>In conclusion, it's important to justify your novelty claims with evidence and acknowledge existing knowledge in the field. </a:t>
            </a:r>
            <a:r>
              <a:rPr lang="en-US" sz="1800">
                <a:effectLst/>
                <a:latin typeface="Arial" panose="020B0604020202020204" pitchFamily="34" charset="0"/>
                <a:ea typeface="游明朝" panose="02020400000000000000" pitchFamily="18" charset="-128"/>
              </a:rPr>
              <a:t>When writing the introduction of your article, consider which category of novelty your research falls into and clearly explain how it extends or challenges existing knowledge.</a:t>
            </a:r>
            <a:endParaRPr lang="en-US" sz="180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Novelty</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Object 3">
            <a:extLst>
              <a:ext uri="{FF2B5EF4-FFF2-40B4-BE49-F238E27FC236}">
                <a16:creationId xmlns:a16="http://schemas.microsoft.com/office/drawing/2014/main" id="{CA03E67E-B424-6804-B93B-2748FD7409CF}"/>
              </a:ext>
            </a:extLst>
          </p:cNvPr>
          <p:cNvSpPr/>
          <p:nvPr/>
        </p:nvSpPr>
        <p:spPr>
          <a:xfrm>
            <a:off x="478971" y="3264584"/>
            <a:ext cx="7782836"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Importance of describing novelty in research articles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Definition of novelty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3">
            <a:extLst>
              <a:ext uri="{FF2B5EF4-FFF2-40B4-BE49-F238E27FC236}">
                <a16:creationId xmlns:a16="http://schemas.microsoft.com/office/drawing/2014/main" id="{E2E386C6-3159-3DE9-2386-97EB9D1AD4C3}"/>
              </a:ext>
            </a:extLst>
          </p:cNvPr>
          <p:cNvSpPr/>
          <p:nvPr/>
        </p:nvSpPr>
        <p:spPr>
          <a:xfrm>
            <a:off x="574687" y="2519149"/>
            <a:ext cx="9473773" cy="3066642"/>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Conceptual novelty </a:t>
            </a:r>
          </a:p>
          <a:p>
            <a:pPr marR="0" lvl="1">
              <a:lnSpc>
                <a:spcPct val="115000"/>
              </a:lnSpc>
              <a:spcBef>
                <a:spcPts val="0"/>
              </a:spcBef>
              <a:spcAft>
                <a:spcPts val="0"/>
              </a:spcAft>
              <a:buSzPts val="1000"/>
              <a:tabLst>
                <a:tab pos="914400" algn="l"/>
              </a:tabLst>
            </a:pPr>
            <a:r>
              <a:rPr lang="en-US" sz="2000" dirty="0">
                <a:solidFill>
                  <a:schemeClr val="bg1"/>
                </a:solidFill>
                <a:latin typeface="Poppins" pitchFamily="34" charset="0"/>
                <a:ea typeface="Poppins" pitchFamily="34" charset="-122"/>
                <a:cs typeface="Poppins" pitchFamily="34" charset="-120"/>
              </a:rPr>
              <a:t>	e.g., new algorithm, new approach</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Methodological novelty </a:t>
            </a:r>
          </a:p>
          <a:p>
            <a:pPr lvl="2">
              <a:lnSpc>
                <a:spcPct val="115000"/>
              </a:lnSpc>
              <a:buSzPts val="1000"/>
              <a:tabLst>
                <a:tab pos="914400" algn="l"/>
              </a:tabLst>
            </a:pPr>
            <a:r>
              <a:rPr lang="en-US" sz="2000" dirty="0">
                <a:solidFill>
                  <a:schemeClr val="bg1"/>
                </a:solidFill>
                <a:latin typeface="Poppins" pitchFamily="34" charset="0"/>
                <a:ea typeface="Poppins" pitchFamily="34" charset="-122"/>
                <a:cs typeface="Poppins" pitchFamily="34" charset="-120"/>
              </a:rPr>
              <a:t>e.g., new experimental design, new data analysis technique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Empirical novelty</a:t>
            </a:r>
          </a:p>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	</a:t>
            </a:r>
            <a:r>
              <a:rPr lang="en-US" sz="2000" dirty="0">
                <a:solidFill>
                  <a:schemeClr val="bg1"/>
                </a:solidFill>
                <a:latin typeface="Poppins" pitchFamily="34" charset="0"/>
                <a:ea typeface="Poppins" pitchFamily="34" charset="-122"/>
                <a:cs typeface="Poppins" pitchFamily="34" charset="-120"/>
              </a:rPr>
              <a:t>e.g., new findings from a dataset, new case study</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Theoretical novelty </a:t>
            </a:r>
          </a:p>
          <a:p>
            <a:pPr marR="0" lvl="1">
              <a:lnSpc>
                <a:spcPct val="115000"/>
              </a:lnSpc>
              <a:spcBef>
                <a:spcPts val="0"/>
              </a:spcBef>
              <a:spcAft>
                <a:spcPts val="0"/>
              </a:spcAft>
              <a:buSzPts val="1000"/>
              <a:tabLst>
                <a:tab pos="914400" algn="l"/>
              </a:tabLst>
            </a:pPr>
            <a:r>
              <a:rPr lang="en-US" sz="2000" dirty="0">
                <a:solidFill>
                  <a:schemeClr val="bg1"/>
                </a:solidFill>
                <a:latin typeface="Poppins" pitchFamily="34" charset="0"/>
                <a:ea typeface="Poppins" pitchFamily="34" charset="-122"/>
                <a:cs typeface="Poppins" pitchFamily="34" charset="-120"/>
              </a:rPr>
              <a:t>	e.g., new theoretical framework, new hypothesis</a:t>
            </a:r>
          </a:p>
        </p:txBody>
      </p:sp>
      <p:sp>
        <p:nvSpPr>
          <p:cNvPr id="3" name="Object 1">
            <a:extLst>
              <a:ext uri="{FF2B5EF4-FFF2-40B4-BE49-F238E27FC236}">
                <a16:creationId xmlns:a16="http://schemas.microsoft.com/office/drawing/2014/main" id="{0D350685-B558-9909-221C-6CB06EDA1DFD}"/>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Categories of novelty claims:</a:t>
            </a:r>
            <a:endParaRPr lang="en-US" sz="3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3" name="Object 1">
            <a:extLst>
              <a:ext uri="{FF2B5EF4-FFF2-40B4-BE49-F238E27FC236}">
                <a16:creationId xmlns:a16="http://schemas.microsoft.com/office/drawing/2014/main" id="{494E5F82-089B-2F1C-0683-D0FBF19F71A1}"/>
              </a:ext>
            </a:extLst>
          </p:cNvPr>
          <p:cNvSpPr/>
          <p:nvPr/>
        </p:nvSpPr>
        <p:spPr>
          <a:xfrm>
            <a:off x="951469" y="1063557"/>
            <a:ext cx="11094757"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Examples of novelty in computer science:</a:t>
            </a:r>
            <a:endParaRPr lang="en-US" sz="3600" dirty="0"/>
          </a:p>
        </p:txBody>
      </p:sp>
      <p:sp>
        <p:nvSpPr>
          <p:cNvPr id="4" name="Object 3">
            <a:extLst>
              <a:ext uri="{FF2B5EF4-FFF2-40B4-BE49-F238E27FC236}">
                <a16:creationId xmlns:a16="http://schemas.microsoft.com/office/drawing/2014/main" id="{81B496D3-0F14-B030-7A3D-6D0B6582C8E2}"/>
              </a:ext>
            </a:extLst>
          </p:cNvPr>
          <p:cNvSpPr/>
          <p:nvPr/>
        </p:nvSpPr>
        <p:spPr>
          <a:xfrm>
            <a:off x="574687" y="2300488"/>
            <a:ext cx="10298722" cy="3066642"/>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Conceptual novelty: </a:t>
            </a:r>
            <a:r>
              <a:rPr lang="en-US" sz="2000" dirty="0">
                <a:solidFill>
                  <a:schemeClr val="bg1"/>
                </a:solidFill>
                <a:latin typeface="Poppins" pitchFamily="34" charset="0"/>
                <a:ea typeface="Poppins" pitchFamily="34" charset="-122"/>
                <a:cs typeface="Poppins" pitchFamily="34" charset="-120"/>
              </a:rPr>
              <a:t>machine learning algorithm that combines deep neural networks with graph theory to improve the accuracy of predicting protein-protein interactions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Methodological novelty: </a:t>
            </a:r>
            <a:r>
              <a:rPr lang="en-US" sz="2000" dirty="0">
                <a:solidFill>
                  <a:schemeClr val="bg1"/>
                </a:solidFill>
                <a:latin typeface="Poppins" pitchFamily="34" charset="0"/>
                <a:ea typeface="Poppins" pitchFamily="34" charset="-122"/>
                <a:cs typeface="Poppins" pitchFamily="34" charset="-120"/>
              </a:rPr>
              <a:t>simulation-based optimization approach that integrates agent-based modeling and evolutionary algorithms to improve the efficiency of supply chain management</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Empirical novelty: </a:t>
            </a:r>
            <a:r>
              <a:rPr lang="en-US" sz="2000" dirty="0">
                <a:solidFill>
                  <a:schemeClr val="bg1"/>
                </a:solidFill>
                <a:latin typeface="Poppins" pitchFamily="34" charset="0"/>
                <a:ea typeface="Poppins" pitchFamily="34" charset="-122"/>
                <a:cs typeface="Poppins" pitchFamily="34" charset="-120"/>
              </a:rPr>
              <a:t>novel empirical evidence on the impact of gamification on student engagement in online learning environments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Theoretical novelty:  </a:t>
            </a:r>
            <a:r>
              <a:rPr lang="en-US" sz="2000" dirty="0">
                <a:solidFill>
                  <a:schemeClr val="bg1"/>
                </a:solidFill>
                <a:latin typeface="Poppins" pitchFamily="34" charset="0"/>
                <a:ea typeface="Poppins" pitchFamily="34" charset="-122"/>
                <a:cs typeface="Poppins" pitchFamily="34" charset="-120"/>
              </a:rPr>
              <a:t>novel theoretical framework for understanding the relationship between social media use and mental health outcomes among adolescents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14" name="TextBox 13">
            <a:extLst>
              <a:ext uri="{FF2B5EF4-FFF2-40B4-BE49-F238E27FC236}">
                <a16:creationId xmlns:a16="http://schemas.microsoft.com/office/drawing/2014/main" id="{39E57A2E-B9AF-7419-6AE3-EA1B8284336E}"/>
              </a:ext>
            </a:extLst>
          </p:cNvPr>
          <p:cNvSpPr txBox="1"/>
          <p:nvPr/>
        </p:nvSpPr>
        <p:spPr>
          <a:xfrm>
            <a:off x="951469" y="2798256"/>
            <a:ext cx="8778940" cy="1477328"/>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Importance of justifying novelty claims with </a:t>
            </a:r>
            <a:r>
              <a:rPr lang="en-US" sz="1800" dirty="0">
                <a:solidFill>
                  <a:srgbClr val="FFC000"/>
                </a:solidFill>
                <a:latin typeface="Poppins" pitchFamily="34" charset="0"/>
                <a:ea typeface="Poppins" pitchFamily="34" charset="-122"/>
                <a:cs typeface="Poppins" pitchFamily="34" charset="-120"/>
              </a:rPr>
              <a:t>evidence</a:t>
            </a:r>
          </a:p>
          <a:p>
            <a:endParaRPr lang="en-US" sz="1800" dirty="0">
              <a:solidFill>
                <a:srgbClr val="FFFFFF"/>
              </a:solidFill>
              <a:latin typeface="Poppins" pitchFamily="34" charset="0"/>
              <a:ea typeface="Poppins" pitchFamily="34" charset="-122"/>
              <a:cs typeface="Poppins" pitchFamily="34" charset="-120"/>
            </a:endParaRPr>
          </a:p>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Need to </a:t>
            </a:r>
            <a:r>
              <a:rPr lang="en-US" sz="1800" dirty="0">
                <a:solidFill>
                  <a:srgbClr val="FFC000"/>
                </a:solidFill>
                <a:latin typeface="Poppins" pitchFamily="34" charset="0"/>
                <a:ea typeface="Poppins" pitchFamily="34" charset="-122"/>
                <a:cs typeface="Poppins" pitchFamily="34" charset="-120"/>
              </a:rPr>
              <a:t>acknowledge existing knowledge </a:t>
            </a:r>
            <a:r>
              <a:rPr lang="en-US" sz="1800" dirty="0">
                <a:solidFill>
                  <a:srgbClr val="FFFFFF"/>
                </a:solidFill>
                <a:latin typeface="Poppins" pitchFamily="34" charset="0"/>
                <a:ea typeface="Poppins" pitchFamily="34" charset="-122"/>
                <a:cs typeface="Poppins" pitchFamily="34" charset="-120"/>
              </a:rPr>
              <a:t>in the field</a:t>
            </a:r>
          </a:p>
          <a:p>
            <a:endParaRPr lang="en-US" sz="1800" dirty="0">
              <a:solidFill>
                <a:srgbClr val="FFFFFF"/>
              </a:solidFill>
              <a:latin typeface="Poppins" pitchFamily="34" charset="0"/>
              <a:ea typeface="Poppins" pitchFamily="34" charset="-122"/>
              <a:cs typeface="Poppins" pitchFamily="34" charset="-120"/>
            </a:endParaRPr>
          </a:p>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Key takeaways: consider the </a:t>
            </a:r>
            <a:r>
              <a:rPr lang="en-US" sz="1800" dirty="0">
                <a:solidFill>
                  <a:srgbClr val="FFC000"/>
                </a:solidFill>
                <a:latin typeface="Poppins" pitchFamily="34" charset="0"/>
                <a:ea typeface="Poppins" pitchFamily="34" charset="-122"/>
                <a:cs typeface="Poppins" pitchFamily="34" charset="-120"/>
              </a:rPr>
              <a:t>category</a:t>
            </a:r>
            <a:r>
              <a:rPr lang="en-US" sz="1800" dirty="0">
                <a:solidFill>
                  <a:srgbClr val="FFFFFF"/>
                </a:solidFill>
                <a:latin typeface="Poppins" pitchFamily="34" charset="0"/>
                <a:ea typeface="Poppins" pitchFamily="34" charset="-122"/>
                <a:cs typeface="Poppins" pitchFamily="34" charset="-120"/>
              </a:rPr>
              <a:t> of novelty of your research</a:t>
            </a:r>
            <a:endParaRPr lang="en-US" dirty="0">
              <a:solidFill>
                <a:schemeClr val="bg1"/>
              </a:solidFill>
            </a:endParaRPr>
          </a:p>
        </p:txBody>
      </p:sp>
      <p:sp>
        <p:nvSpPr>
          <p:cNvPr id="2" name="Object 1">
            <a:extLst>
              <a:ext uri="{FF2B5EF4-FFF2-40B4-BE49-F238E27FC236}">
                <a16:creationId xmlns:a16="http://schemas.microsoft.com/office/drawing/2014/main" id="{34EF81AD-3E2B-0722-D386-5631CDF9DFDE}"/>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570</Words>
  <Application>Microsoft Office PowerPoint</Application>
  <PresentationFormat>Widescreen</PresentationFormat>
  <Paragraphs>32</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Symbol</vt:lpstr>
      <vt:lpstr>Poppins</vt:lpstr>
      <vt:lpstr>Arial</vt:lpstr>
      <vt:lpstr>Calibri</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6</cp:revision>
  <dcterms:created xsi:type="dcterms:W3CDTF">2023-08-09T04:07:22Z</dcterms:created>
  <dcterms:modified xsi:type="dcterms:W3CDTF">2023-08-09T23:57:59Z</dcterms:modified>
</cp:coreProperties>
</file>